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58" r:id="rId3"/>
    <p:sldId id="257" r:id="rId4"/>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19" autoAdjust="0"/>
    <p:restoredTop sz="94660"/>
  </p:normalViewPr>
  <p:slideViewPr>
    <p:cSldViewPr snapToGrid="0" showGuides="1">
      <p:cViewPr>
        <p:scale>
          <a:sx n="132" d="100"/>
          <a:sy n="132" d="100"/>
        </p:scale>
        <p:origin x="216" y="-2779"/>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D8B267E-0037-4294-9315-B44B0E80148C}" type="datetimeFigureOut">
              <a:rPr lang="is-IS" smtClean="0"/>
              <a:t>16.3.2021</a:t>
            </a:fld>
            <a:endParaRPr lang="is-IS"/>
          </a:p>
        </p:txBody>
      </p:sp>
      <p:sp>
        <p:nvSpPr>
          <p:cNvPr id="5" name="Footer Placeholder 4"/>
          <p:cNvSpPr>
            <a:spLocks noGrp="1"/>
          </p:cNvSpPr>
          <p:nvPr>
            <p:ph type="ftr" sz="quarter" idx="11"/>
          </p:nvPr>
        </p:nvSpPr>
        <p:spPr/>
        <p:txBody>
          <a:bodyPr/>
          <a:lstStyle/>
          <a:p>
            <a:endParaRPr lang="is-IS"/>
          </a:p>
        </p:txBody>
      </p:sp>
      <p:sp>
        <p:nvSpPr>
          <p:cNvPr id="6" name="Slide Number Placeholder 5"/>
          <p:cNvSpPr>
            <a:spLocks noGrp="1"/>
          </p:cNvSpPr>
          <p:nvPr>
            <p:ph type="sldNum" sz="quarter" idx="12"/>
          </p:nvPr>
        </p:nvSpPr>
        <p:spPr/>
        <p:txBody>
          <a:bodyPr/>
          <a:lstStyle/>
          <a:p>
            <a:fld id="{F7CBEA5A-9905-4ED1-8643-5EAA878B927C}" type="slidenum">
              <a:rPr lang="is-IS" smtClean="0"/>
              <a:t>‹#›</a:t>
            </a:fld>
            <a:endParaRPr lang="is-IS"/>
          </a:p>
        </p:txBody>
      </p:sp>
    </p:spTree>
    <p:extLst>
      <p:ext uri="{BB962C8B-B14F-4D97-AF65-F5344CB8AC3E}">
        <p14:creationId xmlns:p14="http://schemas.microsoft.com/office/powerpoint/2010/main" val="1184141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8B267E-0037-4294-9315-B44B0E80148C}" type="datetimeFigureOut">
              <a:rPr lang="is-IS" smtClean="0"/>
              <a:t>16.3.2021</a:t>
            </a:fld>
            <a:endParaRPr lang="is-IS"/>
          </a:p>
        </p:txBody>
      </p:sp>
      <p:sp>
        <p:nvSpPr>
          <p:cNvPr id="5" name="Footer Placeholder 4"/>
          <p:cNvSpPr>
            <a:spLocks noGrp="1"/>
          </p:cNvSpPr>
          <p:nvPr>
            <p:ph type="ftr" sz="quarter" idx="11"/>
          </p:nvPr>
        </p:nvSpPr>
        <p:spPr/>
        <p:txBody>
          <a:bodyPr/>
          <a:lstStyle/>
          <a:p>
            <a:endParaRPr lang="is-IS"/>
          </a:p>
        </p:txBody>
      </p:sp>
      <p:sp>
        <p:nvSpPr>
          <p:cNvPr id="6" name="Slide Number Placeholder 5"/>
          <p:cNvSpPr>
            <a:spLocks noGrp="1"/>
          </p:cNvSpPr>
          <p:nvPr>
            <p:ph type="sldNum" sz="quarter" idx="12"/>
          </p:nvPr>
        </p:nvSpPr>
        <p:spPr/>
        <p:txBody>
          <a:bodyPr/>
          <a:lstStyle/>
          <a:p>
            <a:fld id="{F7CBEA5A-9905-4ED1-8643-5EAA878B927C}" type="slidenum">
              <a:rPr lang="is-IS" smtClean="0"/>
              <a:t>‹#›</a:t>
            </a:fld>
            <a:endParaRPr lang="is-IS"/>
          </a:p>
        </p:txBody>
      </p:sp>
    </p:spTree>
    <p:extLst>
      <p:ext uri="{BB962C8B-B14F-4D97-AF65-F5344CB8AC3E}">
        <p14:creationId xmlns:p14="http://schemas.microsoft.com/office/powerpoint/2010/main" val="4146151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8B267E-0037-4294-9315-B44B0E80148C}" type="datetimeFigureOut">
              <a:rPr lang="is-IS" smtClean="0"/>
              <a:t>16.3.2021</a:t>
            </a:fld>
            <a:endParaRPr lang="is-IS"/>
          </a:p>
        </p:txBody>
      </p:sp>
      <p:sp>
        <p:nvSpPr>
          <p:cNvPr id="5" name="Footer Placeholder 4"/>
          <p:cNvSpPr>
            <a:spLocks noGrp="1"/>
          </p:cNvSpPr>
          <p:nvPr>
            <p:ph type="ftr" sz="quarter" idx="11"/>
          </p:nvPr>
        </p:nvSpPr>
        <p:spPr/>
        <p:txBody>
          <a:bodyPr/>
          <a:lstStyle/>
          <a:p>
            <a:endParaRPr lang="is-IS"/>
          </a:p>
        </p:txBody>
      </p:sp>
      <p:sp>
        <p:nvSpPr>
          <p:cNvPr id="6" name="Slide Number Placeholder 5"/>
          <p:cNvSpPr>
            <a:spLocks noGrp="1"/>
          </p:cNvSpPr>
          <p:nvPr>
            <p:ph type="sldNum" sz="quarter" idx="12"/>
          </p:nvPr>
        </p:nvSpPr>
        <p:spPr/>
        <p:txBody>
          <a:bodyPr/>
          <a:lstStyle/>
          <a:p>
            <a:fld id="{F7CBEA5A-9905-4ED1-8643-5EAA878B927C}" type="slidenum">
              <a:rPr lang="is-IS" smtClean="0"/>
              <a:t>‹#›</a:t>
            </a:fld>
            <a:endParaRPr lang="is-IS"/>
          </a:p>
        </p:txBody>
      </p:sp>
    </p:spTree>
    <p:extLst>
      <p:ext uri="{BB962C8B-B14F-4D97-AF65-F5344CB8AC3E}">
        <p14:creationId xmlns:p14="http://schemas.microsoft.com/office/powerpoint/2010/main" val="2038721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8B267E-0037-4294-9315-B44B0E80148C}" type="datetimeFigureOut">
              <a:rPr lang="is-IS" smtClean="0"/>
              <a:t>16.3.2021</a:t>
            </a:fld>
            <a:endParaRPr lang="is-IS"/>
          </a:p>
        </p:txBody>
      </p:sp>
      <p:sp>
        <p:nvSpPr>
          <p:cNvPr id="5" name="Footer Placeholder 4"/>
          <p:cNvSpPr>
            <a:spLocks noGrp="1"/>
          </p:cNvSpPr>
          <p:nvPr>
            <p:ph type="ftr" sz="quarter" idx="11"/>
          </p:nvPr>
        </p:nvSpPr>
        <p:spPr/>
        <p:txBody>
          <a:bodyPr/>
          <a:lstStyle/>
          <a:p>
            <a:endParaRPr lang="is-IS"/>
          </a:p>
        </p:txBody>
      </p:sp>
      <p:sp>
        <p:nvSpPr>
          <p:cNvPr id="6" name="Slide Number Placeholder 5"/>
          <p:cNvSpPr>
            <a:spLocks noGrp="1"/>
          </p:cNvSpPr>
          <p:nvPr>
            <p:ph type="sldNum" sz="quarter" idx="12"/>
          </p:nvPr>
        </p:nvSpPr>
        <p:spPr/>
        <p:txBody>
          <a:bodyPr/>
          <a:lstStyle/>
          <a:p>
            <a:fld id="{F7CBEA5A-9905-4ED1-8643-5EAA878B927C}" type="slidenum">
              <a:rPr lang="is-IS" smtClean="0"/>
              <a:t>‹#›</a:t>
            </a:fld>
            <a:endParaRPr lang="is-IS"/>
          </a:p>
        </p:txBody>
      </p:sp>
    </p:spTree>
    <p:extLst>
      <p:ext uri="{BB962C8B-B14F-4D97-AF65-F5344CB8AC3E}">
        <p14:creationId xmlns:p14="http://schemas.microsoft.com/office/powerpoint/2010/main" val="2333140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D8B267E-0037-4294-9315-B44B0E80148C}" type="datetimeFigureOut">
              <a:rPr lang="is-IS" smtClean="0"/>
              <a:t>16.3.2021</a:t>
            </a:fld>
            <a:endParaRPr lang="is-IS"/>
          </a:p>
        </p:txBody>
      </p:sp>
      <p:sp>
        <p:nvSpPr>
          <p:cNvPr id="5" name="Footer Placeholder 4"/>
          <p:cNvSpPr>
            <a:spLocks noGrp="1"/>
          </p:cNvSpPr>
          <p:nvPr>
            <p:ph type="ftr" sz="quarter" idx="11"/>
          </p:nvPr>
        </p:nvSpPr>
        <p:spPr/>
        <p:txBody>
          <a:bodyPr/>
          <a:lstStyle/>
          <a:p>
            <a:endParaRPr lang="is-IS"/>
          </a:p>
        </p:txBody>
      </p:sp>
      <p:sp>
        <p:nvSpPr>
          <p:cNvPr id="6" name="Slide Number Placeholder 5"/>
          <p:cNvSpPr>
            <a:spLocks noGrp="1"/>
          </p:cNvSpPr>
          <p:nvPr>
            <p:ph type="sldNum" sz="quarter" idx="12"/>
          </p:nvPr>
        </p:nvSpPr>
        <p:spPr/>
        <p:txBody>
          <a:bodyPr/>
          <a:lstStyle/>
          <a:p>
            <a:fld id="{F7CBEA5A-9905-4ED1-8643-5EAA878B927C}" type="slidenum">
              <a:rPr lang="is-IS" smtClean="0"/>
              <a:t>‹#›</a:t>
            </a:fld>
            <a:endParaRPr lang="is-IS"/>
          </a:p>
        </p:txBody>
      </p:sp>
    </p:spTree>
    <p:extLst>
      <p:ext uri="{BB962C8B-B14F-4D97-AF65-F5344CB8AC3E}">
        <p14:creationId xmlns:p14="http://schemas.microsoft.com/office/powerpoint/2010/main" val="3258126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D8B267E-0037-4294-9315-B44B0E80148C}" type="datetimeFigureOut">
              <a:rPr lang="is-IS" smtClean="0"/>
              <a:t>16.3.2021</a:t>
            </a:fld>
            <a:endParaRPr lang="is-IS"/>
          </a:p>
        </p:txBody>
      </p:sp>
      <p:sp>
        <p:nvSpPr>
          <p:cNvPr id="6" name="Footer Placeholder 5"/>
          <p:cNvSpPr>
            <a:spLocks noGrp="1"/>
          </p:cNvSpPr>
          <p:nvPr>
            <p:ph type="ftr" sz="quarter" idx="11"/>
          </p:nvPr>
        </p:nvSpPr>
        <p:spPr/>
        <p:txBody>
          <a:bodyPr/>
          <a:lstStyle/>
          <a:p>
            <a:endParaRPr lang="is-IS"/>
          </a:p>
        </p:txBody>
      </p:sp>
      <p:sp>
        <p:nvSpPr>
          <p:cNvPr id="7" name="Slide Number Placeholder 6"/>
          <p:cNvSpPr>
            <a:spLocks noGrp="1"/>
          </p:cNvSpPr>
          <p:nvPr>
            <p:ph type="sldNum" sz="quarter" idx="12"/>
          </p:nvPr>
        </p:nvSpPr>
        <p:spPr/>
        <p:txBody>
          <a:bodyPr/>
          <a:lstStyle/>
          <a:p>
            <a:fld id="{F7CBEA5A-9905-4ED1-8643-5EAA878B927C}" type="slidenum">
              <a:rPr lang="is-IS" smtClean="0"/>
              <a:t>‹#›</a:t>
            </a:fld>
            <a:endParaRPr lang="is-IS"/>
          </a:p>
        </p:txBody>
      </p:sp>
    </p:spTree>
    <p:extLst>
      <p:ext uri="{BB962C8B-B14F-4D97-AF65-F5344CB8AC3E}">
        <p14:creationId xmlns:p14="http://schemas.microsoft.com/office/powerpoint/2010/main" val="2391397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D8B267E-0037-4294-9315-B44B0E80148C}" type="datetimeFigureOut">
              <a:rPr lang="is-IS" smtClean="0"/>
              <a:t>16.3.2021</a:t>
            </a:fld>
            <a:endParaRPr lang="is-IS"/>
          </a:p>
        </p:txBody>
      </p:sp>
      <p:sp>
        <p:nvSpPr>
          <p:cNvPr id="8" name="Footer Placeholder 7"/>
          <p:cNvSpPr>
            <a:spLocks noGrp="1"/>
          </p:cNvSpPr>
          <p:nvPr>
            <p:ph type="ftr" sz="quarter" idx="11"/>
          </p:nvPr>
        </p:nvSpPr>
        <p:spPr/>
        <p:txBody>
          <a:bodyPr/>
          <a:lstStyle/>
          <a:p>
            <a:endParaRPr lang="is-IS"/>
          </a:p>
        </p:txBody>
      </p:sp>
      <p:sp>
        <p:nvSpPr>
          <p:cNvPr id="9" name="Slide Number Placeholder 8"/>
          <p:cNvSpPr>
            <a:spLocks noGrp="1"/>
          </p:cNvSpPr>
          <p:nvPr>
            <p:ph type="sldNum" sz="quarter" idx="12"/>
          </p:nvPr>
        </p:nvSpPr>
        <p:spPr/>
        <p:txBody>
          <a:bodyPr/>
          <a:lstStyle/>
          <a:p>
            <a:fld id="{F7CBEA5A-9905-4ED1-8643-5EAA878B927C}" type="slidenum">
              <a:rPr lang="is-IS" smtClean="0"/>
              <a:t>‹#›</a:t>
            </a:fld>
            <a:endParaRPr lang="is-IS"/>
          </a:p>
        </p:txBody>
      </p:sp>
    </p:spTree>
    <p:extLst>
      <p:ext uri="{BB962C8B-B14F-4D97-AF65-F5344CB8AC3E}">
        <p14:creationId xmlns:p14="http://schemas.microsoft.com/office/powerpoint/2010/main" val="657153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D8B267E-0037-4294-9315-B44B0E80148C}" type="datetimeFigureOut">
              <a:rPr lang="is-IS" smtClean="0"/>
              <a:t>16.3.2021</a:t>
            </a:fld>
            <a:endParaRPr lang="is-IS"/>
          </a:p>
        </p:txBody>
      </p:sp>
      <p:sp>
        <p:nvSpPr>
          <p:cNvPr id="4" name="Footer Placeholder 3"/>
          <p:cNvSpPr>
            <a:spLocks noGrp="1"/>
          </p:cNvSpPr>
          <p:nvPr>
            <p:ph type="ftr" sz="quarter" idx="11"/>
          </p:nvPr>
        </p:nvSpPr>
        <p:spPr/>
        <p:txBody>
          <a:bodyPr/>
          <a:lstStyle/>
          <a:p>
            <a:endParaRPr lang="is-IS"/>
          </a:p>
        </p:txBody>
      </p:sp>
      <p:sp>
        <p:nvSpPr>
          <p:cNvPr id="5" name="Slide Number Placeholder 4"/>
          <p:cNvSpPr>
            <a:spLocks noGrp="1"/>
          </p:cNvSpPr>
          <p:nvPr>
            <p:ph type="sldNum" sz="quarter" idx="12"/>
          </p:nvPr>
        </p:nvSpPr>
        <p:spPr/>
        <p:txBody>
          <a:bodyPr/>
          <a:lstStyle/>
          <a:p>
            <a:fld id="{F7CBEA5A-9905-4ED1-8643-5EAA878B927C}" type="slidenum">
              <a:rPr lang="is-IS" smtClean="0"/>
              <a:t>‹#›</a:t>
            </a:fld>
            <a:endParaRPr lang="is-IS"/>
          </a:p>
        </p:txBody>
      </p:sp>
    </p:spTree>
    <p:extLst>
      <p:ext uri="{BB962C8B-B14F-4D97-AF65-F5344CB8AC3E}">
        <p14:creationId xmlns:p14="http://schemas.microsoft.com/office/powerpoint/2010/main" val="2658240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8B267E-0037-4294-9315-B44B0E80148C}" type="datetimeFigureOut">
              <a:rPr lang="is-IS" smtClean="0"/>
              <a:t>16.3.2021</a:t>
            </a:fld>
            <a:endParaRPr lang="is-IS"/>
          </a:p>
        </p:txBody>
      </p:sp>
      <p:sp>
        <p:nvSpPr>
          <p:cNvPr id="3" name="Footer Placeholder 2"/>
          <p:cNvSpPr>
            <a:spLocks noGrp="1"/>
          </p:cNvSpPr>
          <p:nvPr>
            <p:ph type="ftr" sz="quarter" idx="11"/>
          </p:nvPr>
        </p:nvSpPr>
        <p:spPr/>
        <p:txBody>
          <a:bodyPr/>
          <a:lstStyle/>
          <a:p>
            <a:endParaRPr lang="is-IS"/>
          </a:p>
        </p:txBody>
      </p:sp>
      <p:sp>
        <p:nvSpPr>
          <p:cNvPr id="4" name="Slide Number Placeholder 3"/>
          <p:cNvSpPr>
            <a:spLocks noGrp="1"/>
          </p:cNvSpPr>
          <p:nvPr>
            <p:ph type="sldNum" sz="quarter" idx="12"/>
          </p:nvPr>
        </p:nvSpPr>
        <p:spPr/>
        <p:txBody>
          <a:bodyPr/>
          <a:lstStyle/>
          <a:p>
            <a:fld id="{F7CBEA5A-9905-4ED1-8643-5EAA878B927C}" type="slidenum">
              <a:rPr lang="is-IS" smtClean="0"/>
              <a:t>‹#›</a:t>
            </a:fld>
            <a:endParaRPr lang="is-IS"/>
          </a:p>
        </p:txBody>
      </p:sp>
    </p:spTree>
    <p:extLst>
      <p:ext uri="{BB962C8B-B14F-4D97-AF65-F5344CB8AC3E}">
        <p14:creationId xmlns:p14="http://schemas.microsoft.com/office/powerpoint/2010/main" val="1851993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D8B267E-0037-4294-9315-B44B0E80148C}" type="datetimeFigureOut">
              <a:rPr lang="is-IS" smtClean="0"/>
              <a:t>16.3.2021</a:t>
            </a:fld>
            <a:endParaRPr lang="is-IS"/>
          </a:p>
        </p:txBody>
      </p:sp>
      <p:sp>
        <p:nvSpPr>
          <p:cNvPr id="6" name="Footer Placeholder 5"/>
          <p:cNvSpPr>
            <a:spLocks noGrp="1"/>
          </p:cNvSpPr>
          <p:nvPr>
            <p:ph type="ftr" sz="quarter" idx="11"/>
          </p:nvPr>
        </p:nvSpPr>
        <p:spPr/>
        <p:txBody>
          <a:bodyPr/>
          <a:lstStyle/>
          <a:p>
            <a:endParaRPr lang="is-IS"/>
          </a:p>
        </p:txBody>
      </p:sp>
      <p:sp>
        <p:nvSpPr>
          <p:cNvPr id="7" name="Slide Number Placeholder 6"/>
          <p:cNvSpPr>
            <a:spLocks noGrp="1"/>
          </p:cNvSpPr>
          <p:nvPr>
            <p:ph type="sldNum" sz="quarter" idx="12"/>
          </p:nvPr>
        </p:nvSpPr>
        <p:spPr/>
        <p:txBody>
          <a:bodyPr/>
          <a:lstStyle/>
          <a:p>
            <a:fld id="{F7CBEA5A-9905-4ED1-8643-5EAA878B927C}" type="slidenum">
              <a:rPr lang="is-IS" smtClean="0"/>
              <a:t>‹#›</a:t>
            </a:fld>
            <a:endParaRPr lang="is-IS"/>
          </a:p>
        </p:txBody>
      </p:sp>
    </p:spTree>
    <p:extLst>
      <p:ext uri="{BB962C8B-B14F-4D97-AF65-F5344CB8AC3E}">
        <p14:creationId xmlns:p14="http://schemas.microsoft.com/office/powerpoint/2010/main" val="603181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D8B267E-0037-4294-9315-B44B0E80148C}" type="datetimeFigureOut">
              <a:rPr lang="is-IS" smtClean="0"/>
              <a:t>16.3.2021</a:t>
            </a:fld>
            <a:endParaRPr lang="is-IS"/>
          </a:p>
        </p:txBody>
      </p:sp>
      <p:sp>
        <p:nvSpPr>
          <p:cNvPr id="6" name="Footer Placeholder 5"/>
          <p:cNvSpPr>
            <a:spLocks noGrp="1"/>
          </p:cNvSpPr>
          <p:nvPr>
            <p:ph type="ftr" sz="quarter" idx="11"/>
          </p:nvPr>
        </p:nvSpPr>
        <p:spPr/>
        <p:txBody>
          <a:bodyPr/>
          <a:lstStyle/>
          <a:p>
            <a:endParaRPr lang="is-IS"/>
          </a:p>
        </p:txBody>
      </p:sp>
      <p:sp>
        <p:nvSpPr>
          <p:cNvPr id="7" name="Slide Number Placeholder 6"/>
          <p:cNvSpPr>
            <a:spLocks noGrp="1"/>
          </p:cNvSpPr>
          <p:nvPr>
            <p:ph type="sldNum" sz="quarter" idx="12"/>
          </p:nvPr>
        </p:nvSpPr>
        <p:spPr/>
        <p:txBody>
          <a:bodyPr/>
          <a:lstStyle/>
          <a:p>
            <a:fld id="{F7CBEA5A-9905-4ED1-8643-5EAA878B927C}" type="slidenum">
              <a:rPr lang="is-IS" smtClean="0"/>
              <a:t>‹#›</a:t>
            </a:fld>
            <a:endParaRPr lang="is-IS"/>
          </a:p>
        </p:txBody>
      </p:sp>
    </p:spTree>
    <p:extLst>
      <p:ext uri="{BB962C8B-B14F-4D97-AF65-F5344CB8AC3E}">
        <p14:creationId xmlns:p14="http://schemas.microsoft.com/office/powerpoint/2010/main" val="1647385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D8B267E-0037-4294-9315-B44B0E80148C}" type="datetimeFigureOut">
              <a:rPr lang="is-IS" smtClean="0"/>
              <a:t>16.3.2021</a:t>
            </a:fld>
            <a:endParaRPr lang="is-I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is-I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F7CBEA5A-9905-4ED1-8643-5EAA878B927C}" type="slidenum">
              <a:rPr lang="is-IS" smtClean="0"/>
              <a:t>‹#›</a:t>
            </a:fld>
            <a:endParaRPr lang="is-IS"/>
          </a:p>
        </p:txBody>
      </p:sp>
    </p:spTree>
    <p:extLst>
      <p:ext uri="{BB962C8B-B14F-4D97-AF65-F5344CB8AC3E}">
        <p14:creationId xmlns:p14="http://schemas.microsoft.com/office/powerpoint/2010/main" val="4040525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72F3230-4F44-46F2-A899-BC5CCF1C22F9}"/>
              </a:ext>
            </a:extLst>
          </p:cNvPr>
          <p:cNvSpPr txBox="1"/>
          <p:nvPr/>
        </p:nvSpPr>
        <p:spPr>
          <a:xfrm>
            <a:off x="819150" y="808892"/>
            <a:ext cx="5263243" cy="6591805"/>
          </a:xfrm>
          <a:prstGeom prst="rect">
            <a:avLst/>
          </a:prstGeom>
          <a:noFill/>
        </p:spPr>
        <p:txBody>
          <a:bodyPr wrap="square" rtlCol="0">
            <a:spAutoFit/>
          </a:bodyPr>
          <a:lstStyle/>
          <a:p>
            <a:pPr>
              <a:lnSpc>
                <a:spcPct val="115000"/>
              </a:lnSpc>
              <a:spcBef>
                <a:spcPts val="2400"/>
              </a:spcBef>
            </a:pPr>
            <a:r>
              <a:rPr lang="is-IS" sz="1100" b="1" kern="0">
                <a:solidFill>
                  <a:srgbClr val="808080"/>
                </a:solidFill>
                <a:effectLst/>
                <a:latin typeface="Calibri Light" panose="020F0302020204030204" pitchFamily="34" charset="0"/>
                <a:ea typeface="Times New Roman" panose="02020603050405020304" pitchFamily="18" charset="0"/>
                <a:cs typeface="Times New Roman" panose="02020603050405020304" pitchFamily="18" charset="0"/>
              </a:rPr>
              <a:t>Tilgangur</a:t>
            </a:r>
          </a:p>
          <a:p>
            <a:r>
              <a:rPr lang="is-IS" sz="1100">
                <a:effectLst/>
                <a:latin typeface="Calibri" panose="020F0502020204030204" pitchFamily="34" charset="0"/>
                <a:ea typeface="Times New Roman" panose="02020603050405020304" pitchFamily="18" charset="0"/>
                <a:cs typeface="Times New Roman" panose="02020603050405020304" pitchFamily="18" charset="0"/>
              </a:rPr>
              <a:t>Tilgangur umhverfisstefnu Kölku er að sýna í framkvæmd og verki ábyrga meðhöndlun á úrgangi í samræmi við Heimsmarkmið Sameinuðu Þjóðanna og stuðla að aukinni umhverfisvitund allra hagsmunaaðila. Að starfsemin endurspegli hringrásarhagkerfið sem haft er að leiðarljósi við alla starfsemi fyrirtækisins.</a:t>
            </a:r>
          </a:p>
          <a:p>
            <a:pPr>
              <a:lnSpc>
                <a:spcPct val="115000"/>
              </a:lnSpc>
              <a:spcBef>
                <a:spcPts val="1000"/>
              </a:spcBef>
            </a:pPr>
            <a:r>
              <a:rPr lang="is-IS" sz="1100" b="1">
                <a:solidFill>
                  <a:srgbClr val="808080"/>
                </a:solidFill>
                <a:effectLst/>
                <a:latin typeface="Calibri Light" panose="020F0302020204030204" pitchFamily="34" charset="0"/>
                <a:ea typeface="Times New Roman" panose="02020603050405020304" pitchFamily="18" charset="0"/>
                <a:cs typeface="Times New Roman" panose="02020603050405020304" pitchFamily="18" charset="0"/>
              </a:rPr>
              <a:t>Framtíðarsýn</a:t>
            </a:r>
          </a:p>
          <a:p>
            <a:pPr>
              <a:spcAft>
                <a:spcPts val="1000"/>
              </a:spcAft>
            </a:pPr>
            <a:r>
              <a:rPr lang="is-IS" sz="1100">
                <a:latin typeface="Calibri" panose="020F0502020204030204" pitchFamily="34" charset="0"/>
                <a:cs typeface="Times New Roman" panose="02020603050405020304" pitchFamily="18" charset="0"/>
              </a:rPr>
              <a:t>Að Kalka sé leiðandi í umhverfismálum varðandi meðhöndlun úrgangs á Íslandi. </a:t>
            </a:r>
            <a:br>
              <a:rPr lang="is-IS" sz="1100">
                <a:latin typeface="Calibri" panose="020F0502020204030204" pitchFamily="34" charset="0"/>
                <a:cs typeface="Times New Roman" panose="02020603050405020304" pitchFamily="18" charset="0"/>
              </a:rPr>
            </a:br>
            <a:r>
              <a:rPr lang="is-IS" sz="1100">
                <a:latin typeface="Calibri" panose="020F0502020204030204" pitchFamily="34" charset="0"/>
                <a:cs typeface="Times New Roman" panose="02020603050405020304" pitchFamily="18" charset="0"/>
              </a:rPr>
              <a:t>Þjónusta og fræðsla til íbúa sveitafélaganna sem leiðir til upplýstari úrgangsstjórnunar allra hagsmunaaðila.</a:t>
            </a:r>
          </a:p>
          <a:p>
            <a:pPr>
              <a:lnSpc>
                <a:spcPct val="115000"/>
              </a:lnSpc>
              <a:spcBef>
                <a:spcPts val="1000"/>
              </a:spcBef>
            </a:pPr>
            <a:r>
              <a:rPr lang="is-IS" sz="1100" b="1">
                <a:solidFill>
                  <a:srgbClr val="808080"/>
                </a:solidFill>
                <a:effectLst/>
                <a:latin typeface="Calibri Light" panose="020F0302020204030204" pitchFamily="34" charset="0"/>
                <a:ea typeface="Times New Roman" panose="02020603050405020304" pitchFamily="18" charset="0"/>
                <a:cs typeface="Times New Roman" panose="02020603050405020304" pitchFamily="18" charset="0"/>
              </a:rPr>
              <a:t>Gildi Kölku</a:t>
            </a:r>
          </a:p>
          <a:p>
            <a:pPr marL="171450" indent="-171450">
              <a:lnSpc>
                <a:spcPct val="115000"/>
              </a:lnSpc>
              <a:buFont typeface="Arial" panose="020B0604020202020204" pitchFamily="34" charset="0"/>
              <a:buChar char="•"/>
            </a:pPr>
            <a:r>
              <a:rPr lang="is-IS" sz="1100" b="1">
                <a:effectLst/>
                <a:latin typeface="Calibri" panose="020F0502020204030204" pitchFamily="34" charset="0"/>
                <a:ea typeface="Times New Roman" panose="02020603050405020304" pitchFamily="18" charset="0"/>
                <a:cs typeface="Times New Roman" panose="02020603050405020304" pitchFamily="18" charset="0"/>
              </a:rPr>
              <a:t>Hringrás. </a:t>
            </a:r>
            <a:r>
              <a:rPr lang="is-IS" sz="1100">
                <a:effectLst/>
                <a:latin typeface="Calibri" panose="020F0502020204030204" pitchFamily="34" charset="0"/>
                <a:ea typeface="Times New Roman" panose="02020603050405020304" pitchFamily="18" charset="0"/>
                <a:cs typeface="Times New Roman" panose="02020603050405020304" pitchFamily="18" charset="0"/>
              </a:rPr>
              <a:t>Við leitumst alltaf við að finna leiðir til að endurnýta og endurvinna og lágmarka þann úrgang sem fer til förgunar. </a:t>
            </a:r>
          </a:p>
          <a:p>
            <a:pPr marL="171450" indent="-171450">
              <a:lnSpc>
                <a:spcPct val="115000"/>
              </a:lnSpc>
              <a:buFont typeface="Arial" panose="020B0604020202020204" pitchFamily="34" charset="0"/>
              <a:buChar char="•"/>
            </a:pPr>
            <a:r>
              <a:rPr lang="is-IS" sz="1100" b="1">
                <a:effectLst/>
                <a:latin typeface="Calibri" panose="020F0502020204030204" pitchFamily="34" charset="0"/>
                <a:ea typeface="Times New Roman" panose="02020603050405020304" pitchFamily="18" charset="0"/>
                <a:cs typeface="Times New Roman" panose="02020603050405020304" pitchFamily="18" charset="0"/>
              </a:rPr>
              <a:t>Umhverfi.</a:t>
            </a:r>
            <a:r>
              <a:rPr lang="is-IS" sz="1100">
                <a:effectLst/>
                <a:latin typeface="Calibri" panose="020F0502020204030204" pitchFamily="34" charset="0"/>
                <a:ea typeface="Times New Roman" panose="02020603050405020304" pitchFamily="18" charset="0"/>
                <a:cs typeface="Times New Roman" panose="02020603050405020304" pitchFamily="18" charset="0"/>
              </a:rPr>
              <a:t> Við gerum okkur grein fyrir að það sem við gerum hefur áhrif á umhverfið og leggjum okkar af mörkum til að lágmarka það fótspor sem við skiljum eftir okkur.</a:t>
            </a:r>
          </a:p>
          <a:p>
            <a:pPr marL="171450" indent="-171450">
              <a:lnSpc>
                <a:spcPct val="115000"/>
              </a:lnSpc>
              <a:buFont typeface="Arial" panose="020B0604020202020204" pitchFamily="34" charset="0"/>
              <a:buChar char="•"/>
            </a:pPr>
            <a:r>
              <a:rPr lang="is-IS" sz="1100" b="1">
                <a:latin typeface="Calibri" panose="020F0502020204030204" pitchFamily="34" charset="0"/>
                <a:ea typeface="Times New Roman" panose="02020603050405020304" pitchFamily="18" charset="0"/>
                <a:cs typeface="Times New Roman" panose="02020603050405020304" pitchFamily="18" charset="0"/>
              </a:rPr>
              <a:t>Samfélag.</a:t>
            </a:r>
            <a:r>
              <a:rPr lang="is-IS" sz="1100">
                <a:latin typeface="Calibri" panose="020F0502020204030204" pitchFamily="34" charset="0"/>
                <a:ea typeface="Times New Roman" panose="02020603050405020304" pitchFamily="18" charset="0"/>
                <a:cs typeface="Times New Roman" panose="02020603050405020304" pitchFamily="18" charset="0"/>
              </a:rPr>
              <a:t> Við þjónum samfélaginu okkar og viljum vera afl sem tryggir styrk þess til framtíðar í sátt við umhverfið og nýtum til þess aðferðir hringrásarhagkerfisins. </a:t>
            </a:r>
            <a:endParaRPr lang="is-IS" sz="110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Bef>
                <a:spcPts val="1000"/>
              </a:spcBef>
            </a:pPr>
            <a:r>
              <a:rPr lang="is-IS" sz="1100" b="1">
                <a:solidFill>
                  <a:srgbClr val="808080"/>
                </a:solidFill>
                <a:effectLst/>
                <a:latin typeface="Calibri Light" panose="020F0302020204030204" pitchFamily="34" charset="0"/>
                <a:ea typeface="Times New Roman" panose="02020603050405020304" pitchFamily="18" charset="0"/>
                <a:cs typeface="Times New Roman" panose="02020603050405020304" pitchFamily="18" charset="0"/>
              </a:rPr>
              <a:t>Leiðarljós og áherslur</a:t>
            </a:r>
          </a:p>
          <a:p>
            <a:pPr marL="171450" indent="-171450">
              <a:lnSpc>
                <a:spcPct val="115000"/>
              </a:lnSpc>
              <a:buFont typeface="Arial" panose="020B0604020202020204" pitchFamily="34" charset="0"/>
              <a:buChar char="•"/>
            </a:pPr>
            <a:r>
              <a:rPr lang="is-IS" sz="1100">
                <a:effectLst/>
                <a:latin typeface="Calibri" panose="020F0502020204030204" pitchFamily="34" charset="0"/>
                <a:ea typeface="Times New Roman" panose="02020603050405020304" pitchFamily="18" charset="0"/>
                <a:cs typeface="Times New Roman" panose="02020603050405020304" pitchFamily="18" charset="0"/>
              </a:rPr>
              <a:t>Gildandi staðlar er varða umhverfismál séu nýttir við stjórn fyrirtækisins.</a:t>
            </a:r>
          </a:p>
          <a:p>
            <a:pPr marL="171450" indent="-171450">
              <a:lnSpc>
                <a:spcPct val="115000"/>
              </a:lnSpc>
              <a:buFont typeface="Arial" panose="020B0604020202020204" pitchFamily="34" charset="0"/>
              <a:buChar char="•"/>
            </a:pPr>
            <a:r>
              <a:rPr lang="is-IS" sz="1100">
                <a:effectLst/>
                <a:latin typeface="Calibri" panose="020F0502020204030204" pitchFamily="34" charset="0"/>
                <a:ea typeface="Times New Roman" panose="02020603050405020304" pitchFamily="18" charset="0"/>
                <a:cs typeface="Times New Roman" panose="02020603050405020304" pitchFamily="18" charset="0"/>
              </a:rPr>
              <a:t>Orkunýting sé höfð að leiðarljósi við val á tækjum og búnaði.</a:t>
            </a:r>
          </a:p>
          <a:p>
            <a:pPr marL="171450" indent="-171450">
              <a:lnSpc>
                <a:spcPct val="115000"/>
              </a:lnSpc>
              <a:buFont typeface="Arial" panose="020B0604020202020204" pitchFamily="34" charset="0"/>
              <a:buChar char="•"/>
            </a:pPr>
            <a:r>
              <a:rPr lang="is-IS" sz="1100">
                <a:effectLst/>
                <a:latin typeface="Calibri" panose="020F0502020204030204" pitchFamily="34" charset="0"/>
                <a:ea typeface="Times New Roman" panose="02020603050405020304" pitchFamily="18" charset="0"/>
                <a:cs typeface="Times New Roman" panose="02020603050405020304" pitchFamily="18" charset="0"/>
              </a:rPr>
              <a:t>Við val á efnum sem notuð eru í fyrirtækinu eru umhverfisáhrif efna skoðuð og umhverfisvæn efni valin eftir fremsta megni.</a:t>
            </a:r>
          </a:p>
          <a:p>
            <a:pPr marL="171450" indent="-171450">
              <a:lnSpc>
                <a:spcPct val="115000"/>
              </a:lnSpc>
              <a:buFont typeface="Arial" panose="020B0604020202020204" pitchFamily="34" charset="0"/>
              <a:buChar char="•"/>
            </a:pPr>
            <a:r>
              <a:rPr lang="is-IS" sz="1100">
                <a:effectLst/>
                <a:latin typeface="Calibri" panose="020F0502020204030204" pitchFamily="34" charset="0"/>
                <a:ea typeface="Times New Roman" panose="02020603050405020304" pitchFamily="18" charset="0"/>
                <a:cs typeface="Times New Roman" panose="02020603050405020304" pitchFamily="18" charset="0"/>
              </a:rPr>
              <a:t>Tryggja sem best velferð og vellíðan starfsmanna með heilsusamlegu og hreinlegu starfsumhverfi.</a:t>
            </a:r>
          </a:p>
          <a:p>
            <a:pPr marL="171450" indent="-171450">
              <a:lnSpc>
                <a:spcPct val="115000"/>
              </a:lnSpc>
              <a:buFont typeface="Arial" panose="020B0604020202020204" pitchFamily="34" charset="0"/>
              <a:buChar char="•"/>
            </a:pPr>
            <a:r>
              <a:rPr lang="is-IS" sz="1100">
                <a:effectLst/>
                <a:latin typeface="Calibri" panose="020F0502020204030204" pitchFamily="34" charset="0"/>
                <a:ea typeface="Times New Roman" panose="02020603050405020304" pitchFamily="18" charset="0"/>
                <a:cs typeface="Times New Roman" panose="02020603050405020304" pitchFamily="18" charset="0"/>
              </a:rPr>
              <a:t>Stuðla að framfylgni umhverfismarkmiða meðal starfsfólks með upplýsingagjöf og fræðslu.</a:t>
            </a:r>
          </a:p>
          <a:p>
            <a:pPr>
              <a:lnSpc>
                <a:spcPct val="115000"/>
              </a:lnSpc>
              <a:spcBef>
                <a:spcPts val="1000"/>
              </a:spcBef>
            </a:pPr>
            <a:r>
              <a:rPr lang="is-IS" sz="1100" b="1">
                <a:solidFill>
                  <a:srgbClr val="808080"/>
                </a:solidFill>
                <a:effectLst/>
                <a:latin typeface="Calibri Light" panose="020F0302020204030204" pitchFamily="34" charset="0"/>
                <a:ea typeface="Times New Roman" panose="02020603050405020304" pitchFamily="18" charset="0"/>
                <a:cs typeface="Times New Roman" panose="02020603050405020304" pitchFamily="18" charset="0"/>
              </a:rPr>
              <a:t>Eftirfylgni og endurskoðun umhverfisstefnu</a:t>
            </a:r>
          </a:p>
          <a:p>
            <a:pPr>
              <a:spcAft>
                <a:spcPts val="1000"/>
              </a:spcAft>
            </a:pPr>
            <a:r>
              <a:rPr lang="is-IS" sz="1100">
                <a:latin typeface="Calibri" panose="020F0502020204030204" pitchFamily="34" charset="0"/>
                <a:cs typeface="Times New Roman" panose="02020603050405020304" pitchFamily="18" charset="0"/>
              </a:rPr>
              <a:t>Umhverfismarkmið eru sett fram í samræmi við gildandi umhverfisstefnu og skal endurskoða að lágmarki á tveggja ára fresti. Umhverfisstefnu skal endurskoða á fjögurra ára fresti, oftar ef þörf krefur. Tvisvar á ári skal gera grein fyrir stöðu umhverfismarkmiða og kynna fyrir stjórn.</a:t>
            </a:r>
          </a:p>
          <a:p>
            <a:pPr>
              <a:spcAft>
                <a:spcPts val="1000"/>
              </a:spcAft>
            </a:pPr>
            <a:r>
              <a:rPr lang="is-IS" sz="1100">
                <a:latin typeface="Calibri" panose="020F0502020204030204" pitchFamily="34" charset="0"/>
                <a:cs typeface="Times New Roman" panose="02020603050405020304" pitchFamily="18" charset="0"/>
              </a:rPr>
              <a:t>Samþykkt á stjórnarfundi 09.02.2021.</a:t>
            </a:r>
          </a:p>
        </p:txBody>
      </p:sp>
    </p:spTree>
    <p:extLst>
      <p:ext uri="{BB962C8B-B14F-4D97-AF65-F5344CB8AC3E}">
        <p14:creationId xmlns:p14="http://schemas.microsoft.com/office/powerpoint/2010/main" val="2663762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72F3230-4F44-46F2-A899-BC5CCF1C22F9}"/>
              </a:ext>
            </a:extLst>
          </p:cNvPr>
          <p:cNvSpPr txBox="1"/>
          <p:nvPr/>
        </p:nvSpPr>
        <p:spPr>
          <a:xfrm>
            <a:off x="819150" y="808892"/>
            <a:ext cx="5263243" cy="5907643"/>
          </a:xfrm>
          <a:prstGeom prst="rect">
            <a:avLst/>
          </a:prstGeom>
          <a:noFill/>
        </p:spPr>
        <p:txBody>
          <a:bodyPr wrap="square" rtlCol="0">
            <a:spAutoFit/>
          </a:bodyPr>
          <a:lstStyle/>
          <a:p>
            <a:pPr>
              <a:lnSpc>
                <a:spcPct val="115000"/>
              </a:lnSpc>
              <a:spcBef>
                <a:spcPts val="2400"/>
              </a:spcBef>
              <a:tabLst>
                <a:tab pos="5033010" algn="l"/>
              </a:tabLst>
            </a:pPr>
            <a:r>
              <a:rPr lang="is-IS" sz="1400" b="1" kern="0">
                <a:solidFill>
                  <a:srgbClr val="808080"/>
                </a:solidFill>
                <a:effectLst/>
                <a:latin typeface="Calibri Light" panose="020F0302020204030204" pitchFamily="34" charset="0"/>
                <a:ea typeface="Times New Roman" panose="02020603050405020304" pitchFamily="18" charset="0"/>
                <a:cs typeface="Times New Roman" panose="02020603050405020304" pitchFamily="18" charset="0"/>
              </a:rPr>
              <a:t>Umhverfismarkmið Kölku: </a:t>
            </a:r>
          </a:p>
          <a:p>
            <a:pPr marL="342900" lvl="0" indent="-163513">
              <a:lnSpc>
                <a:spcPct val="115000"/>
              </a:lnSpc>
              <a:buFont typeface="Symbol" panose="05050102010706020507" pitchFamily="18" charset="2"/>
              <a:buChar char=""/>
            </a:pPr>
            <a:r>
              <a:rPr lang="is-IS" sz="1100">
                <a:effectLst/>
                <a:latin typeface="Calibri" panose="020F0502020204030204" pitchFamily="34" charset="0"/>
                <a:ea typeface="Times New Roman" panose="02020603050405020304" pitchFamily="18" charset="0"/>
                <a:cs typeface="Times New Roman" panose="02020603050405020304" pitchFamily="18" charset="0"/>
              </a:rPr>
              <a:t>Að endurnýting og endurvinnsla sé fyrsti valkostur við meðhöndlun efnis sem berst til Kölku í eftirfarandi röð.</a:t>
            </a:r>
          </a:p>
          <a:p>
            <a:pPr marL="719138" lvl="1" indent="-163513">
              <a:lnSpc>
                <a:spcPct val="115000"/>
              </a:lnSpc>
              <a:buFont typeface="+mj-lt"/>
              <a:buAutoNum type="alphaLcParenR"/>
            </a:pPr>
            <a:r>
              <a:rPr lang="is-IS" sz="1100">
                <a:effectLst/>
                <a:latin typeface="Calibri" panose="020F0502020204030204" pitchFamily="34" charset="0"/>
                <a:ea typeface="Times New Roman" panose="02020603050405020304" pitchFamily="18" charset="0"/>
                <a:cs typeface="Times New Roman" panose="02020603050405020304" pitchFamily="18" charset="0"/>
              </a:rPr>
              <a:t>Endurnýting </a:t>
            </a:r>
            <a:r>
              <a:rPr lang="is-IS" sz="1100">
                <a:effectLst/>
                <a:latin typeface="Calibri" panose="020F0502020204030204" pitchFamily="34" charset="0"/>
                <a:ea typeface="Times New Roman" panose="02020603050405020304" pitchFamily="18" charset="0"/>
                <a:cs typeface="Calibri" panose="020F0502020204030204" pitchFamily="34" charset="0"/>
              </a:rPr>
              <a:t>↑</a:t>
            </a:r>
            <a:endParaRPr lang="is-IS" sz="1100">
              <a:effectLst/>
              <a:latin typeface="Calibri" panose="020F0502020204030204" pitchFamily="34" charset="0"/>
              <a:ea typeface="Times New Roman" panose="02020603050405020304" pitchFamily="18" charset="0"/>
              <a:cs typeface="Times New Roman" panose="02020603050405020304" pitchFamily="18" charset="0"/>
            </a:endParaRPr>
          </a:p>
          <a:p>
            <a:pPr marL="719138" lvl="1" indent="-163513">
              <a:lnSpc>
                <a:spcPct val="115000"/>
              </a:lnSpc>
              <a:buFont typeface="+mj-lt"/>
              <a:buAutoNum type="alphaLcParenR"/>
            </a:pPr>
            <a:r>
              <a:rPr lang="is-IS" sz="1100">
                <a:effectLst/>
                <a:latin typeface="Calibri" panose="020F0502020204030204" pitchFamily="34" charset="0"/>
                <a:ea typeface="Times New Roman" panose="02020603050405020304" pitchFamily="18" charset="0"/>
                <a:cs typeface="Times New Roman" panose="02020603050405020304" pitchFamily="18" charset="0"/>
              </a:rPr>
              <a:t>Endurvinnsla </a:t>
            </a:r>
            <a:r>
              <a:rPr lang="is-IS" sz="1100">
                <a:effectLst/>
                <a:latin typeface="Calibri" panose="020F0502020204030204" pitchFamily="34" charset="0"/>
                <a:ea typeface="Times New Roman" panose="02020603050405020304" pitchFamily="18" charset="0"/>
                <a:cs typeface="Calibri" panose="020F0502020204030204" pitchFamily="34" charset="0"/>
              </a:rPr>
              <a:t>↑</a:t>
            </a:r>
            <a:endParaRPr lang="is-IS" sz="1100">
              <a:effectLst/>
              <a:latin typeface="Calibri" panose="020F0502020204030204" pitchFamily="34" charset="0"/>
              <a:ea typeface="Times New Roman" panose="02020603050405020304" pitchFamily="18" charset="0"/>
              <a:cs typeface="Times New Roman" panose="02020603050405020304" pitchFamily="18" charset="0"/>
            </a:endParaRPr>
          </a:p>
          <a:p>
            <a:pPr marL="719138" lvl="1" indent="-163513">
              <a:lnSpc>
                <a:spcPct val="115000"/>
              </a:lnSpc>
              <a:buFont typeface="+mj-lt"/>
              <a:buAutoNum type="alphaLcParenR"/>
            </a:pPr>
            <a:r>
              <a:rPr lang="is-IS" sz="1100">
                <a:effectLst/>
                <a:latin typeface="Calibri" panose="020F0502020204030204" pitchFamily="34" charset="0"/>
                <a:ea typeface="Times New Roman" panose="02020603050405020304" pitchFamily="18" charset="0"/>
                <a:cs typeface="Times New Roman" panose="02020603050405020304" pitchFamily="18" charset="0"/>
              </a:rPr>
              <a:t>Förgun – brennsla </a:t>
            </a:r>
            <a:r>
              <a:rPr lang="is-IS" sz="1100">
                <a:effectLst/>
                <a:latin typeface="Calibri" panose="020F0502020204030204" pitchFamily="34" charset="0"/>
                <a:ea typeface="Times New Roman" panose="02020603050405020304" pitchFamily="18" charset="0"/>
                <a:cs typeface="Calibri" panose="020F0502020204030204" pitchFamily="34" charset="0"/>
              </a:rPr>
              <a:t>↕</a:t>
            </a:r>
            <a:endParaRPr lang="is-IS" sz="1100">
              <a:effectLst/>
              <a:latin typeface="Calibri" panose="020F0502020204030204" pitchFamily="34" charset="0"/>
              <a:ea typeface="Times New Roman" panose="02020603050405020304" pitchFamily="18" charset="0"/>
              <a:cs typeface="Times New Roman" panose="02020603050405020304" pitchFamily="18" charset="0"/>
            </a:endParaRPr>
          </a:p>
          <a:p>
            <a:pPr marL="719138" lvl="1" indent="-163513">
              <a:lnSpc>
                <a:spcPct val="115000"/>
              </a:lnSpc>
              <a:buFont typeface="+mj-lt"/>
              <a:buAutoNum type="alphaLcParenR"/>
            </a:pPr>
            <a:r>
              <a:rPr lang="is-IS" sz="1100">
                <a:effectLst/>
                <a:latin typeface="Calibri" panose="020F0502020204030204" pitchFamily="34" charset="0"/>
                <a:ea typeface="Times New Roman" panose="02020603050405020304" pitchFamily="18" charset="0"/>
                <a:cs typeface="Times New Roman" panose="02020603050405020304" pitchFamily="18" charset="0"/>
              </a:rPr>
              <a:t>Förgun – urðun </a:t>
            </a:r>
            <a:r>
              <a:rPr lang="is-IS" sz="1100">
                <a:effectLst/>
                <a:latin typeface="Calibri" panose="020F0502020204030204" pitchFamily="34" charset="0"/>
                <a:ea typeface="Times New Roman" panose="02020603050405020304" pitchFamily="18" charset="0"/>
                <a:cs typeface="Calibri" panose="020F0502020204030204" pitchFamily="34" charset="0"/>
              </a:rPr>
              <a:t>↓</a:t>
            </a:r>
            <a:endParaRPr lang="is-IS" sz="110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163513">
              <a:lnSpc>
                <a:spcPct val="115000"/>
              </a:lnSpc>
              <a:buFont typeface="Symbol" panose="05050102010706020507" pitchFamily="18" charset="2"/>
              <a:buChar char=""/>
            </a:pPr>
            <a:r>
              <a:rPr lang="is-IS" sz="1100">
                <a:effectLst/>
                <a:latin typeface="Calibri" panose="020F0502020204030204" pitchFamily="34" charset="0"/>
                <a:ea typeface="Times New Roman" panose="02020603050405020304" pitchFamily="18" charset="0"/>
                <a:cs typeface="Times New Roman" panose="02020603050405020304" pitchFamily="18" charset="0"/>
              </a:rPr>
              <a:t>Stuðla að aukinni flokkun almennings, fyrirtækja og stofnana.</a:t>
            </a:r>
          </a:p>
          <a:p>
            <a:pPr marL="719138" lvl="1" indent="-163513">
              <a:lnSpc>
                <a:spcPct val="115000"/>
              </a:lnSpc>
              <a:buFont typeface="+mj-lt"/>
              <a:buAutoNum type="alphaLcParenR"/>
            </a:pPr>
            <a:r>
              <a:rPr lang="is-IS" sz="1100">
                <a:latin typeface="Calibri" panose="020F0502020204030204" pitchFamily="34" charset="0"/>
                <a:cs typeface="Times New Roman" panose="02020603050405020304" pitchFamily="18" charset="0"/>
              </a:rPr>
              <a:t>Samræming flokkunarkerfa fyrirtækja, stofnana og heimila</a:t>
            </a:r>
          </a:p>
          <a:p>
            <a:pPr marL="719138" lvl="1" indent="-163513">
              <a:lnSpc>
                <a:spcPct val="115000"/>
              </a:lnSpc>
              <a:buFont typeface="+mj-lt"/>
              <a:buAutoNum type="alphaLcParenR"/>
            </a:pPr>
            <a:r>
              <a:rPr lang="is-IS" sz="1100">
                <a:latin typeface="Calibri" panose="020F0502020204030204" pitchFamily="34" charset="0"/>
                <a:cs typeface="Times New Roman" panose="02020603050405020304" pitchFamily="18" charset="0"/>
              </a:rPr>
              <a:t>Gera íbúum kleift að koma öllum flokkuðum úrgangi frá heimilum til endurvinnslu</a:t>
            </a:r>
          </a:p>
          <a:p>
            <a:pPr marL="719138" lvl="1" indent="-163513">
              <a:lnSpc>
                <a:spcPct val="115000"/>
              </a:lnSpc>
              <a:buFont typeface="+mj-lt"/>
              <a:buAutoNum type="alphaLcParenR"/>
            </a:pPr>
            <a:r>
              <a:rPr lang="is-IS" sz="1100">
                <a:latin typeface="Calibri" panose="020F0502020204030204" pitchFamily="34" charset="0"/>
                <a:cs typeface="Times New Roman" panose="02020603050405020304" pitchFamily="18" charset="0"/>
              </a:rPr>
              <a:t>Gjaldskrá hvetji til flokkunar</a:t>
            </a:r>
          </a:p>
          <a:p>
            <a:pPr marL="342900" lvl="0" indent="-163513">
              <a:lnSpc>
                <a:spcPct val="115000"/>
              </a:lnSpc>
              <a:buFont typeface="Symbol" panose="05050102010706020507" pitchFamily="18" charset="2"/>
              <a:buChar char=""/>
            </a:pPr>
            <a:r>
              <a:rPr lang="is-IS" sz="1100">
                <a:effectLst/>
                <a:latin typeface="Calibri" panose="020F0502020204030204" pitchFamily="34" charset="0"/>
                <a:ea typeface="Times New Roman" panose="02020603050405020304" pitchFamily="18" charset="0"/>
                <a:cs typeface="Times New Roman" panose="02020603050405020304" pitchFamily="18" charset="0"/>
              </a:rPr>
              <a:t>Markmið í flokkun frá heimilunum.</a:t>
            </a:r>
          </a:p>
          <a:p>
            <a:pPr marL="719138" lvl="1" indent="-163513">
              <a:lnSpc>
                <a:spcPct val="115000"/>
              </a:lnSpc>
              <a:buFont typeface="+mj-lt"/>
              <a:buAutoNum type="alphaLcParenR"/>
            </a:pPr>
            <a:r>
              <a:rPr lang="is-IS" sz="1100">
                <a:latin typeface="Calibri" panose="020F0502020204030204" pitchFamily="34" charset="0"/>
                <a:cs typeface="Times New Roman" panose="02020603050405020304" pitchFamily="18" charset="0"/>
              </a:rPr>
              <a:t>30% í grænu tunnuna (endurvinnanlegur úrgangur)</a:t>
            </a:r>
          </a:p>
          <a:p>
            <a:pPr marL="719138" lvl="1" indent="-163513">
              <a:lnSpc>
                <a:spcPct val="115000"/>
              </a:lnSpc>
              <a:buFont typeface="+mj-lt"/>
              <a:buAutoNum type="alphaLcParenR"/>
            </a:pPr>
            <a:r>
              <a:rPr lang="is-IS" sz="1100">
                <a:latin typeface="Calibri" panose="020F0502020204030204" pitchFamily="34" charset="0"/>
                <a:cs typeface="Times New Roman" panose="02020603050405020304" pitchFamily="18" charset="0"/>
              </a:rPr>
              <a:t>30% í lífræna söfnun (ekki hafin)</a:t>
            </a:r>
          </a:p>
          <a:p>
            <a:pPr marL="342900" lvl="0" indent="-163513">
              <a:lnSpc>
                <a:spcPct val="115000"/>
              </a:lnSpc>
              <a:buFont typeface="Symbol" panose="05050102010706020507" pitchFamily="18" charset="2"/>
              <a:buChar char=""/>
            </a:pPr>
            <a:r>
              <a:rPr lang="is-IS" sz="1100">
                <a:effectLst/>
                <a:latin typeface="Calibri" panose="020F0502020204030204" pitchFamily="34" charset="0"/>
                <a:ea typeface="Times New Roman" panose="02020603050405020304" pitchFamily="18" charset="0"/>
                <a:cs typeface="Times New Roman" panose="02020603050405020304" pitchFamily="18" charset="0"/>
              </a:rPr>
              <a:t>Að starfsemi Kölku sem móttökustöðvar sé áhugaverður kostur fyrirtækja sem vilja tryggja sem minnst umhverfisáhrif við förgun frá starfsemi.</a:t>
            </a:r>
          </a:p>
          <a:p>
            <a:pPr marL="342900" lvl="0" indent="-163513">
              <a:lnSpc>
                <a:spcPct val="115000"/>
              </a:lnSpc>
              <a:buFont typeface="Symbol" panose="05050102010706020507" pitchFamily="18" charset="2"/>
              <a:buChar char=""/>
            </a:pPr>
            <a:r>
              <a:rPr lang="is-IS" sz="1100">
                <a:effectLst/>
                <a:latin typeface="Calibri" panose="020F0502020204030204" pitchFamily="34" charset="0"/>
                <a:ea typeface="Times New Roman" panose="02020603050405020304" pitchFamily="18" charset="0"/>
                <a:cs typeface="Times New Roman" panose="02020603050405020304" pitchFamily="18" charset="0"/>
              </a:rPr>
              <a:t>Hámarka afkastagetu og tekjur brennslu með brennslu á óendurvinnanlegu efni.</a:t>
            </a:r>
          </a:p>
          <a:p>
            <a:pPr marL="342900" lvl="0" indent="-163513">
              <a:lnSpc>
                <a:spcPct val="115000"/>
              </a:lnSpc>
              <a:buFont typeface="Symbol" panose="05050102010706020507" pitchFamily="18" charset="2"/>
              <a:buChar char=""/>
            </a:pPr>
            <a:r>
              <a:rPr lang="is-IS" sz="1100">
                <a:effectLst/>
                <a:latin typeface="Calibri" panose="020F0502020204030204" pitchFamily="34" charset="0"/>
                <a:ea typeface="Times New Roman" panose="02020603050405020304" pitchFamily="18" charset="0"/>
                <a:cs typeface="Times New Roman" panose="02020603050405020304" pitchFamily="18" charset="0"/>
              </a:rPr>
              <a:t>Efla innviði Kölku til að geta betur unnið og flokkað endurnýtanlegt og endurvinnanlegt efni.</a:t>
            </a:r>
          </a:p>
          <a:p>
            <a:pPr marL="342900" lvl="0" indent="-163513">
              <a:lnSpc>
                <a:spcPct val="115000"/>
              </a:lnSpc>
              <a:buFont typeface="Symbol" panose="05050102010706020507" pitchFamily="18" charset="2"/>
              <a:buChar char=""/>
            </a:pPr>
            <a:r>
              <a:rPr lang="is-IS" sz="1100">
                <a:effectLst/>
                <a:latin typeface="Calibri" panose="020F0502020204030204" pitchFamily="34" charset="0"/>
                <a:ea typeface="Times New Roman" panose="02020603050405020304" pitchFamily="18" charset="0"/>
                <a:cs typeface="Times New Roman" panose="02020603050405020304" pitchFamily="18" charset="0"/>
              </a:rPr>
              <a:t>Nýta auðlindir og afurðir sem verða til við vinnslu Kölku á ábyrgan hátt.</a:t>
            </a:r>
          </a:p>
          <a:p>
            <a:pPr marL="719138" lvl="1" indent="-163513">
              <a:lnSpc>
                <a:spcPct val="115000"/>
              </a:lnSpc>
              <a:buFont typeface="+mj-lt"/>
              <a:buAutoNum type="alphaLcParenR"/>
            </a:pPr>
            <a:r>
              <a:rPr lang="is-IS" sz="1100">
                <a:latin typeface="Calibri" panose="020F0502020204030204" pitchFamily="34" charset="0"/>
                <a:cs typeface="Times New Roman" panose="02020603050405020304" pitchFamily="18" charset="0"/>
              </a:rPr>
              <a:t>Nýting varmaorku</a:t>
            </a:r>
          </a:p>
          <a:p>
            <a:pPr marL="719138" lvl="1" indent="-163513">
              <a:lnSpc>
                <a:spcPct val="115000"/>
              </a:lnSpc>
              <a:buFont typeface="+mj-lt"/>
              <a:buAutoNum type="arabicPeriod"/>
            </a:pPr>
            <a:r>
              <a:rPr lang="is-IS" sz="1100">
                <a:latin typeface="Calibri" panose="020F0502020204030204" pitchFamily="34" charset="0"/>
                <a:cs typeface="Times New Roman" panose="02020603050405020304" pitchFamily="18" charset="0"/>
              </a:rPr>
              <a:t>Nýting botnösku</a:t>
            </a:r>
          </a:p>
          <a:p>
            <a:pPr marL="719138" lvl="1" indent="-163513">
              <a:lnSpc>
                <a:spcPct val="115000"/>
              </a:lnSpc>
              <a:buFont typeface="+mj-lt"/>
              <a:buAutoNum type="arabicPeriod"/>
            </a:pPr>
            <a:r>
              <a:rPr lang="is-IS" sz="1100">
                <a:latin typeface="Calibri" panose="020F0502020204030204" pitchFamily="34" charset="0"/>
                <a:cs typeface="Times New Roman" panose="02020603050405020304" pitchFamily="18" charset="0"/>
              </a:rPr>
              <a:t>Nýting flugösku</a:t>
            </a:r>
          </a:p>
          <a:p>
            <a:pPr marL="719138" lvl="1" indent="-163513">
              <a:lnSpc>
                <a:spcPct val="115000"/>
              </a:lnSpc>
              <a:buFont typeface="+mj-lt"/>
              <a:buAutoNum type="arabicPeriod"/>
            </a:pPr>
            <a:r>
              <a:rPr lang="is-IS" sz="1100">
                <a:latin typeface="Calibri" panose="020F0502020204030204" pitchFamily="34" charset="0"/>
                <a:cs typeface="Times New Roman" panose="02020603050405020304" pitchFamily="18" charset="0"/>
              </a:rPr>
              <a:t>Nýting málma</a:t>
            </a:r>
          </a:p>
          <a:p>
            <a:pPr marL="342900" lvl="0" indent="-163513">
              <a:lnSpc>
                <a:spcPct val="115000"/>
              </a:lnSpc>
              <a:buFont typeface="Symbol" panose="05050102010706020507" pitchFamily="18" charset="2"/>
              <a:buChar char=""/>
            </a:pPr>
            <a:r>
              <a:rPr lang="is-IS" sz="1100">
                <a:effectLst/>
                <a:latin typeface="Calibri" panose="020F0502020204030204" pitchFamily="34" charset="0"/>
                <a:ea typeface="Times New Roman" panose="02020603050405020304" pitchFamily="18" charset="0"/>
                <a:cs typeface="Times New Roman" panose="02020603050405020304" pitchFamily="18" charset="0"/>
              </a:rPr>
              <a:t>Fylgjast með kolefnisspori starfseminnar og vinna stöðugt að því að minnka það.</a:t>
            </a:r>
          </a:p>
          <a:p>
            <a:pPr marL="342900" lvl="0" indent="-163513">
              <a:lnSpc>
                <a:spcPct val="115000"/>
              </a:lnSpc>
              <a:spcAft>
                <a:spcPts val="1000"/>
              </a:spcAft>
              <a:buFont typeface="Symbol" panose="05050102010706020507" pitchFamily="18" charset="2"/>
              <a:buChar char=""/>
            </a:pPr>
            <a:r>
              <a:rPr lang="is-IS" sz="1100">
                <a:effectLst/>
                <a:latin typeface="Calibri" panose="020F0502020204030204" pitchFamily="34" charset="0"/>
                <a:ea typeface="Times New Roman" panose="02020603050405020304" pitchFamily="18" charset="0"/>
                <a:cs typeface="Times New Roman" panose="02020603050405020304" pitchFamily="18" charset="0"/>
              </a:rPr>
              <a:t>Fylgja eftir markmiðum og mæla árangur með skilmerkilegum hætti og taka saman niðurstöður lykilmælikvarða tvisvar á ári í febrúar og ágúst.</a:t>
            </a:r>
          </a:p>
          <a:p>
            <a:pPr>
              <a:lnSpc>
                <a:spcPct val="115000"/>
              </a:lnSpc>
              <a:spcAft>
                <a:spcPts val="1000"/>
              </a:spcAft>
            </a:pPr>
            <a:r>
              <a:rPr lang="is-IS" sz="1100">
                <a:effectLst/>
                <a:latin typeface="Calibri" panose="020F0502020204030204" pitchFamily="34" charset="0"/>
                <a:ea typeface="Times New Roman" panose="02020603050405020304" pitchFamily="18" charset="0"/>
                <a:cs typeface="Times New Roman" panose="02020603050405020304" pitchFamily="18" charset="0"/>
              </a:rPr>
              <a:t> Samþykkt á stjórnarfundi 20. Október 2020.</a:t>
            </a:r>
          </a:p>
        </p:txBody>
      </p:sp>
    </p:spTree>
    <p:extLst>
      <p:ext uri="{BB962C8B-B14F-4D97-AF65-F5344CB8AC3E}">
        <p14:creationId xmlns:p14="http://schemas.microsoft.com/office/powerpoint/2010/main" val="500617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3" name="Picture 5" descr="A picture containing icon&#10;&#10;Description automatically generated">
            <a:extLst>
              <a:ext uri="{FF2B5EF4-FFF2-40B4-BE49-F238E27FC236}">
                <a16:creationId xmlns:a16="http://schemas.microsoft.com/office/drawing/2014/main" id="{261134D4-220E-4BB1-827D-22170D8CF6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8958" y="808892"/>
            <a:ext cx="715963" cy="7239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6" descr="Icon&#10;&#10;Description automatically generated">
            <a:extLst>
              <a:ext uri="{FF2B5EF4-FFF2-40B4-BE49-F238E27FC236}">
                <a16:creationId xmlns:a16="http://schemas.microsoft.com/office/drawing/2014/main" id="{63FD3D40-751D-4454-8680-003F0EAC036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8958" y="1685191"/>
            <a:ext cx="715963" cy="723900"/>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A picture containing shape&#10;&#10;Description automatically generated">
            <a:extLst>
              <a:ext uri="{FF2B5EF4-FFF2-40B4-BE49-F238E27FC236}">
                <a16:creationId xmlns:a16="http://schemas.microsoft.com/office/drawing/2014/main" id="{7CD262FD-E36A-4AF2-8AC7-826DA76BAFA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8958" y="2583263"/>
            <a:ext cx="723900" cy="7239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8" descr="Icon&#10;&#10;Description automatically generated">
            <a:extLst>
              <a:ext uri="{FF2B5EF4-FFF2-40B4-BE49-F238E27FC236}">
                <a16:creationId xmlns:a16="http://schemas.microsoft.com/office/drawing/2014/main" id="{9ACEAE88-7D3A-4A0E-B703-1B81F3F3C81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01021" y="3470454"/>
            <a:ext cx="723900" cy="72390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9" descr="Icon&#10;&#10;Description automatically generated with low confidence">
            <a:extLst>
              <a:ext uri="{FF2B5EF4-FFF2-40B4-BE49-F238E27FC236}">
                <a16:creationId xmlns:a16="http://schemas.microsoft.com/office/drawing/2014/main" id="{94D13A13-149B-4A4C-9EA3-0034C9B072D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08958" y="4341311"/>
            <a:ext cx="715963" cy="7239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10" descr="A picture containing icon&#10;&#10;Description automatically generated">
            <a:extLst>
              <a:ext uri="{FF2B5EF4-FFF2-40B4-BE49-F238E27FC236}">
                <a16:creationId xmlns:a16="http://schemas.microsoft.com/office/drawing/2014/main" id="{18EC9E52-FC02-4332-84E4-9DFF38FEF02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08958" y="5223055"/>
            <a:ext cx="715963" cy="7239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11" descr="A picture containing table&#10;&#10;Description automatically generated">
            <a:extLst>
              <a:ext uri="{FF2B5EF4-FFF2-40B4-BE49-F238E27FC236}">
                <a16:creationId xmlns:a16="http://schemas.microsoft.com/office/drawing/2014/main" id="{9887950A-3690-4284-9740-1E237533E29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08958" y="6117499"/>
            <a:ext cx="715963" cy="7239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12" descr="A picture containing icon&#10;&#10;Description automatically generated">
            <a:extLst>
              <a:ext uri="{FF2B5EF4-FFF2-40B4-BE49-F238E27FC236}">
                <a16:creationId xmlns:a16="http://schemas.microsoft.com/office/drawing/2014/main" id="{936721AC-2314-40BC-B57E-121AE15379D7}"/>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08958" y="7026453"/>
            <a:ext cx="723900" cy="723900"/>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3" descr="A picture containing logo&#10;&#10;Description automatically generated">
            <a:extLst>
              <a:ext uri="{FF2B5EF4-FFF2-40B4-BE49-F238E27FC236}">
                <a16:creationId xmlns:a16="http://schemas.microsoft.com/office/drawing/2014/main" id="{651A7BF9-EB7A-45A7-B5A4-D72BF15D8D90}"/>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08958" y="7911830"/>
            <a:ext cx="723900" cy="723900"/>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a:extLst>
              <a:ext uri="{FF2B5EF4-FFF2-40B4-BE49-F238E27FC236}">
                <a16:creationId xmlns:a16="http://schemas.microsoft.com/office/drawing/2014/main" id="{84CBA6AE-4F98-4C99-A71A-26BD7731B23D}"/>
              </a:ext>
            </a:extLst>
          </p:cNvPr>
          <p:cNvSpPr txBox="1"/>
          <p:nvPr/>
        </p:nvSpPr>
        <p:spPr>
          <a:xfrm>
            <a:off x="1774371" y="808892"/>
            <a:ext cx="4308022" cy="7827527"/>
          </a:xfrm>
          <a:prstGeom prst="rect">
            <a:avLst/>
          </a:prstGeom>
          <a:solidFill>
            <a:schemeClr val="accent4">
              <a:lumMod val="20000"/>
              <a:lumOff val="80000"/>
            </a:schemeClr>
          </a:solidFill>
        </p:spPr>
        <p:txBody>
          <a:bodyPr wrap="square" rtlCol="0">
            <a:spAutoFit/>
          </a:bodyPr>
          <a:lstStyle/>
          <a:p>
            <a:pPr>
              <a:lnSpc>
                <a:spcPct val="115000"/>
              </a:lnSpc>
              <a:spcBef>
                <a:spcPts val="1000"/>
              </a:spcBef>
              <a:spcAft>
                <a:spcPts val="600"/>
              </a:spcAft>
            </a:pPr>
            <a:r>
              <a:rPr lang="is-IS" sz="1100" b="1">
                <a:solidFill>
                  <a:srgbClr val="808080"/>
                </a:solidFill>
                <a:latin typeface="Calibri Light" panose="020F0302020204030204" pitchFamily="34" charset="0"/>
                <a:cs typeface="Times New Roman" panose="02020603050405020304" pitchFamily="18" charset="0"/>
              </a:rPr>
              <a:t>Heimsmarkmið Sameinuðu þjóðanna</a:t>
            </a:r>
          </a:p>
          <a:p>
            <a:pPr defTabSz="266700">
              <a:spcAft>
                <a:spcPts val="600"/>
              </a:spcAft>
            </a:pPr>
            <a:r>
              <a:rPr lang="is-IS" sz="1000">
                <a:effectLst/>
                <a:latin typeface="Calibri" panose="020F0502020204030204" pitchFamily="34" charset="0"/>
                <a:ea typeface="Times New Roman" panose="02020603050405020304" pitchFamily="18" charset="0"/>
                <a:cs typeface="Times New Roman" panose="02020603050405020304" pitchFamily="18" charset="0"/>
              </a:rPr>
              <a:t>3.9	Eigi síðar en árið 2030 verði komið í veg fyrir, svo um munar, dauðsföll og veikindi af völdum hættulegra efna og loft-, vatns- og jarðvegsmengunar.</a:t>
            </a:r>
          </a:p>
          <a:p>
            <a:pPr defTabSz="266700">
              <a:spcAft>
                <a:spcPts val="600"/>
              </a:spcAft>
            </a:pPr>
            <a:r>
              <a:rPr lang="is-IS" sz="1000">
                <a:effectLst/>
                <a:latin typeface="Calibri" panose="020F0502020204030204" pitchFamily="34" charset="0"/>
                <a:ea typeface="Times New Roman" panose="02020603050405020304" pitchFamily="18" charset="0"/>
                <a:cs typeface="Times New Roman" panose="02020603050405020304" pitchFamily="18" charset="0"/>
              </a:rPr>
              <a:t>5.5	Tryggð verði virk þátttaka kvenna og jöfn tækifæri þeirra til að vera leiðandi við ákvarðanatöku á öllum sviðum stjórn- og efnahagsmála sem og á opinberum vettvangi.</a:t>
            </a:r>
          </a:p>
          <a:p>
            <a:pPr defTabSz="266700">
              <a:spcAft>
                <a:spcPts val="600"/>
              </a:spcAft>
            </a:pPr>
            <a:r>
              <a:rPr lang="is-IS" sz="1000">
                <a:effectLst/>
                <a:latin typeface="Calibri" panose="020F0502020204030204" pitchFamily="34" charset="0"/>
                <a:ea typeface="Times New Roman" panose="02020603050405020304" pitchFamily="18" charset="0"/>
                <a:cs typeface="Times New Roman" panose="02020603050405020304" pitchFamily="18" charset="0"/>
              </a:rPr>
              <a:t>6.3    Eigi síðar en árið 2030 verði vatnsgæði aukin með því að draga úr mengun, útiloka óæskilega sorplosun og lágmarka losun hættulegra efna og efnablandna. Hlutfall óunnins skólps og frárennslisvatns verði minnkað um helming og endurvinnsla og örugg endurnýting aukin til muna um heim allan.</a:t>
            </a:r>
          </a:p>
          <a:p>
            <a:pPr defTabSz="266700">
              <a:spcAft>
                <a:spcPts val="600"/>
              </a:spcAft>
            </a:pPr>
            <a:r>
              <a:rPr lang="is-IS" sz="1000">
                <a:effectLst/>
                <a:latin typeface="Calibri" panose="020F0502020204030204" pitchFamily="34" charset="0"/>
                <a:ea typeface="Times New Roman" panose="02020603050405020304" pitchFamily="18" charset="0"/>
                <a:cs typeface="Times New Roman" panose="02020603050405020304" pitchFamily="18" charset="0"/>
              </a:rPr>
              <a:t>6.4     Eigi síðar en árið 2030 verði vatn nýtt mun betur á öllum sviðum. Sjálfbær vatnsnotkun verði tryggð í því skyni að koma í veg fyrir vatnsskort. Jafnframt verði dregið verulega úr fjölda þeirra sem þjást af vatnsskorti.</a:t>
            </a:r>
          </a:p>
          <a:p>
            <a:pPr defTabSz="266700">
              <a:spcAft>
                <a:spcPts val="600"/>
              </a:spcAft>
            </a:pPr>
            <a:r>
              <a:rPr lang="is-IS" sz="1000">
                <a:effectLst/>
                <a:latin typeface="Calibri" panose="020F0502020204030204" pitchFamily="34" charset="0"/>
                <a:ea typeface="Times New Roman" panose="02020603050405020304" pitchFamily="18" charset="0"/>
                <a:cs typeface="Times New Roman" panose="02020603050405020304" pitchFamily="18" charset="0"/>
              </a:rPr>
              <a:t>7.2     Eigi síðar en árið 2030 hafi hlutfall endurnýjanlegrar orku af orkugjöfum heimsins aukist verulega.</a:t>
            </a:r>
          </a:p>
          <a:p>
            <a:pPr defTabSz="266700">
              <a:spcAft>
                <a:spcPts val="600"/>
              </a:spcAft>
            </a:pPr>
            <a:r>
              <a:rPr lang="is-IS" sz="1000">
                <a:effectLst/>
                <a:latin typeface="Calibri" panose="020F0502020204030204" pitchFamily="34" charset="0"/>
                <a:ea typeface="Times New Roman" panose="02020603050405020304" pitchFamily="18" charset="0"/>
                <a:cs typeface="Times New Roman" panose="02020603050405020304" pitchFamily="18" charset="0"/>
              </a:rPr>
              <a:t>7.3     Eigi síðar en árið 2030 verði orkunýting orðin helmingi betri.</a:t>
            </a:r>
          </a:p>
          <a:p>
            <a:pPr defTabSz="266700">
              <a:spcAft>
                <a:spcPts val="600"/>
              </a:spcAft>
            </a:pPr>
            <a:r>
              <a:rPr lang="is-IS" sz="1000">
                <a:effectLst/>
                <a:latin typeface="Calibri" panose="020F0502020204030204" pitchFamily="34" charset="0"/>
                <a:ea typeface="Times New Roman" panose="02020603050405020304" pitchFamily="18" charset="0"/>
                <a:cs typeface="Times New Roman" panose="02020603050405020304" pitchFamily="18" charset="0"/>
              </a:rPr>
              <a:t>8.4     Fram til ársins 2030 verði nýting auðlinda til neyslu og framleiðslu bætt jafnt og þétt og leitast við að draga úr hagvexti sem gengur á náttúruna í samræmi við tíu ára rammaáætlun um sjálfbæra neyslu og framleiðslu, með hátekjuríkin í fararbroddi.</a:t>
            </a:r>
          </a:p>
          <a:p>
            <a:pPr defTabSz="266700">
              <a:spcAft>
                <a:spcPts val="600"/>
              </a:spcAft>
            </a:pPr>
            <a:r>
              <a:rPr lang="is-IS" sz="1000">
                <a:effectLst/>
                <a:latin typeface="Calibri" panose="020F0502020204030204" pitchFamily="34" charset="0"/>
                <a:ea typeface="Times New Roman" panose="02020603050405020304" pitchFamily="18" charset="0"/>
                <a:cs typeface="Times New Roman" panose="02020603050405020304" pitchFamily="18" charset="0"/>
              </a:rPr>
              <a:t>9.1     Þróaðir verði traustir innviðir, sjálfbærir og sveigjanlegir, hvort sem er staðbundnir eða yfir landamæri, í því skyni að styðja við efnahagsþróun og velmegun þar sem lögð verði áhersla á jafnt aðgengi á viðráðanlegu verði fyrir alla.</a:t>
            </a:r>
          </a:p>
          <a:p>
            <a:pPr defTabSz="266700">
              <a:spcAft>
                <a:spcPts val="600"/>
              </a:spcAft>
            </a:pPr>
            <a:r>
              <a:rPr lang="is-IS" sz="1000">
                <a:effectLst/>
                <a:latin typeface="Calibri" panose="020F0502020204030204" pitchFamily="34" charset="0"/>
                <a:ea typeface="Times New Roman" panose="02020603050405020304" pitchFamily="18" charset="0"/>
                <a:cs typeface="Times New Roman" panose="02020603050405020304" pitchFamily="18" charset="0"/>
              </a:rPr>
              <a:t>9.4     Eigi síðar en árið 2030 verði innviðir styrktir og atvinnugreinar endurskipulagðar til að gera þær sjálfbærar, nýting auðlinda verði skilvirkari og í auknum mæli innleiði hvert og eitt land tækni og umhverfisvæna verkferla eftir getu.</a:t>
            </a:r>
          </a:p>
          <a:p>
            <a:pPr defTabSz="266700">
              <a:spcAft>
                <a:spcPts val="600"/>
              </a:spcAft>
            </a:pPr>
            <a:r>
              <a:rPr lang="is-IS" sz="1000">
                <a:effectLst/>
                <a:latin typeface="Calibri" panose="020F0502020204030204" pitchFamily="34" charset="0"/>
                <a:ea typeface="Times New Roman" panose="02020603050405020304" pitchFamily="18" charset="0"/>
                <a:cs typeface="Times New Roman" panose="02020603050405020304" pitchFamily="18" charset="0"/>
              </a:rPr>
              <a:t>11.6   Eigi síðar en árið 2030 verði dregið úr skaðlegum umhverfisáhrifum í borgum, meðal annars með því að bæta loftgæði og meðhöndlun úrgangs.</a:t>
            </a:r>
          </a:p>
          <a:p>
            <a:pPr defTabSz="266700">
              <a:spcAft>
                <a:spcPts val="600"/>
              </a:spcAft>
            </a:pPr>
            <a:r>
              <a:rPr lang="is-IS" sz="1000">
                <a:effectLst/>
                <a:latin typeface="Calibri" panose="020F0502020204030204" pitchFamily="34" charset="0"/>
                <a:ea typeface="Times New Roman" panose="02020603050405020304" pitchFamily="18" charset="0"/>
                <a:cs typeface="Times New Roman" panose="02020603050405020304" pitchFamily="18" charset="0"/>
              </a:rPr>
              <a:t>12.2   Eigi síðar en árið 2030 verði markmiðum um sjálfbæra og skilvirka nýtingu náttúruauðlinda náð.</a:t>
            </a:r>
          </a:p>
          <a:p>
            <a:pPr defTabSz="266700">
              <a:spcAft>
                <a:spcPts val="600"/>
              </a:spcAft>
            </a:pPr>
            <a:r>
              <a:rPr lang="is-IS" sz="1000">
                <a:effectLst/>
                <a:latin typeface="Calibri" panose="020F0502020204030204" pitchFamily="34" charset="0"/>
                <a:ea typeface="Times New Roman" panose="02020603050405020304" pitchFamily="18" charset="0"/>
                <a:cs typeface="Times New Roman" panose="02020603050405020304" pitchFamily="18" charset="0"/>
              </a:rPr>
              <a:t>12.4   Eigi síðar en árið 2020 verði meðferð efna og efnablandna umhverfisvænni á öllum stigum, sem og meðhöndlun úrgangs með slíkum spilliefnum, í samræmi við alþjóðlegar rammaáætlanir sem samþykktar hafa verið. Dregið verði verulega úr losun efna og efnablandna út í andrúmsloftið, vatn og jarðveg í því skyni að lágmarka skaðleg áhrif á heilsu manna og umhverfið.</a:t>
            </a:r>
          </a:p>
          <a:p>
            <a:pPr defTabSz="266700">
              <a:spcAft>
                <a:spcPts val="600"/>
              </a:spcAft>
            </a:pPr>
            <a:r>
              <a:rPr lang="is-IS" sz="1000">
                <a:effectLst/>
                <a:latin typeface="Calibri" panose="020F0502020204030204" pitchFamily="34" charset="0"/>
                <a:ea typeface="Times New Roman" panose="02020603050405020304" pitchFamily="18" charset="0"/>
                <a:cs typeface="Times New Roman" panose="02020603050405020304" pitchFamily="18" charset="0"/>
              </a:rPr>
              <a:t>12.5   Eigi síðar en árið 2030 hafi forvarnir, minni úrgangur, aukin endurvinnsla og endurnýting dregið verulega úr sóun.</a:t>
            </a:r>
          </a:p>
          <a:p>
            <a:pPr defTabSz="266700">
              <a:spcAft>
                <a:spcPts val="600"/>
              </a:spcAft>
            </a:pPr>
            <a:r>
              <a:rPr lang="is-IS" sz="1000">
                <a:effectLst/>
                <a:latin typeface="Calibri" panose="020F0502020204030204" pitchFamily="34" charset="0"/>
                <a:ea typeface="Times New Roman" panose="02020603050405020304" pitchFamily="18" charset="0"/>
                <a:cs typeface="Times New Roman" panose="02020603050405020304" pitchFamily="18" charset="0"/>
              </a:rPr>
              <a:t>14.1   Eigi síðar en árið 2025 verði verulega dregið úr og komið í veg fyrir hvers kyns mengun sjávar, einkum frá starfsemi á landi, þ.m.t. rusli í sjó og mengun af völdum næringarefna.</a:t>
            </a:r>
          </a:p>
        </p:txBody>
      </p:sp>
    </p:spTree>
    <p:extLst>
      <p:ext uri="{BB962C8B-B14F-4D97-AF65-F5344CB8AC3E}">
        <p14:creationId xmlns:p14="http://schemas.microsoft.com/office/powerpoint/2010/main" val="51402272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2563</TotalTime>
  <Words>951</Words>
  <Application>Microsoft Office PowerPoint</Application>
  <PresentationFormat>A4 Paper (210x297 mm)</PresentationFormat>
  <Paragraphs>56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Symbol</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Steinþór Þórðarson</dc:creator>
  <cp:lastModifiedBy>Steinþór Þórðarson</cp:lastModifiedBy>
  <cp:revision>8</cp:revision>
  <dcterms:created xsi:type="dcterms:W3CDTF">2021-03-16T15:30:43Z</dcterms:created>
  <dcterms:modified xsi:type="dcterms:W3CDTF">2021-03-18T10:13:58Z</dcterms:modified>
</cp:coreProperties>
</file>